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77" r:id="rId4"/>
    <p:sldId id="278" r:id="rId5"/>
    <p:sldId id="279" r:id="rId6"/>
    <p:sldId id="274" r:id="rId7"/>
    <p:sldId id="280" r:id="rId8"/>
    <p:sldId id="281" r:id="rId9"/>
    <p:sldId id="284" r:id="rId10"/>
    <p:sldId id="282" r:id="rId11"/>
    <p:sldId id="283" r:id="rId12"/>
    <p:sldId id="275" r:id="rId13"/>
    <p:sldId id="276" r:id="rId14"/>
    <p:sldId id="285" r:id="rId15"/>
    <p:sldId id="286" r:id="rId16"/>
    <p:sldId id="28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ip40" initials="i" lastIdx="2" clrIdx="0">
    <p:extLst>
      <p:ext uri="{19B8F6BF-5375-455C-9EA6-DF929625EA0E}">
        <p15:presenceInfo xmlns:p15="http://schemas.microsoft.com/office/powerpoint/2012/main" userId="isip4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401"/>
    <a:srgbClr val="3A4877"/>
    <a:srgbClr val="CB0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4680" autoAdjust="0"/>
  </p:normalViewPr>
  <p:slideViewPr>
    <p:cSldViewPr snapToGrid="0">
      <p:cViewPr>
        <p:scale>
          <a:sx n="66" d="100"/>
          <a:sy n="66" d="100"/>
        </p:scale>
        <p:origin x="1066" y="-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dirty="0" smtClean="0"/>
              <a:t> ms</a:t>
            </a:r>
            <a:endParaRPr lang="it-IT" sz="1400" b="0" dirty="0"/>
          </a:p>
        </c:rich>
      </c:tx>
      <c:layout>
        <c:manualLayout>
          <c:xMode val="edge"/>
          <c:yMode val="edge"/>
          <c:x val="3.8447834645669289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422933070866142E-2"/>
          <c:y val="2.167760030776825E-2"/>
          <c:w val="0.94577066929133857"/>
          <c:h val="0.7881997926511630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Prestazioni iniziali</c:v>
                </c:pt>
                <c:pt idx="1">
                  <c:v>Aggiornamento OpenCV</c:v>
                </c:pt>
                <c:pt idx="2">
                  <c:v>Ottimizzazione cache e calcolo distanza</c:v>
                </c:pt>
                <c:pt idx="3">
                  <c:v>Ottimizzazioni minori e refactoring</c:v>
                </c:pt>
                <c:pt idx="4">
                  <c:v>Multi-threading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2865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Prestazioni iniziali</c:v>
                </c:pt>
                <c:pt idx="1">
                  <c:v>Aggiornamento OpenCV</c:v>
                </c:pt>
                <c:pt idx="2">
                  <c:v>Ottimizzazione cache e calcolo distanza</c:v>
                </c:pt>
                <c:pt idx="3">
                  <c:v>Ottimizzazioni minori e refactoring</c:v>
                </c:pt>
                <c:pt idx="4">
                  <c:v>Multi-threading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1">
                  <c:v>1757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4000"/>
                  </a:schemeClr>
                </a:gs>
                <a:gs pos="100000">
                  <a:schemeClr val="accent3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Prestazioni iniziali</c:v>
                </c:pt>
                <c:pt idx="1">
                  <c:v>Aggiornamento OpenCV</c:v>
                </c:pt>
                <c:pt idx="2">
                  <c:v>Ottimizzazione cache e calcolo distanza</c:v>
                </c:pt>
                <c:pt idx="3">
                  <c:v>Ottimizzazioni minori e refactoring</c:v>
                </c:pt>
                <c:pt idx="4">
                  <c:v>Multi-threading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2">
                  <c:v>502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Serie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lumMod val="104000"/>
                  </a:schemeClr>
                </a:gs>
                <a:gs pos="100000">
                  <a:schemeClr val="accent4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Prestazioni iniziali</c:v>
                </c:pt>
                <c:pt idx="1">
                  <c:v>Aggiornamento OpenCV</c:v>
                </c:pt>
                <c:pt idx="2">
                  <c:v>Ottimizzazione cache e calcolo distanza</c:v>
                </c:pt>
                <c:pt idx="3">
                  <c:v>Ottimizzazioni minori e refactoring</c:v>
                </c:pt>
                <c:pt idx="4">
                  <c:v>Multi-threading</c:v>
                </c:pt>
              </c:strCache>
            </c:strRef>
          </c:cat>
          <c:val>
            <c:numRef>
              <c:f>Foglio1!$E$2:$E$6</c:f>
              <c:numCache>
                <c:formatCode>General</c:formatCode>
                <c:ptCount val="5"/>
                <c:pt idx="3">
                  <c:v>441</c:v>
                </c:pt>
              </c:numCache>
            </c:numRef>
          </c:val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Serie 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6000"/>
                    <a:lumMod val="104000"/>
                  </a:schemeClr>
                </a:gs>
                <a:gs pos="100000">
                  <a:schemeClr val="accent5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Prestazioni iniziali</c:v>
                </c:pt>
                <c:pt idx="1">
                  <c:v>Aggiornamento OpenCV</c:v>
                </c:pt>
                <c:pt idx="2">
                  <c:v>Ottimizzazione cache e calcolo distanza</c:v>
                </c:pt>
                <c:pt idx="3">
                  <c:v>Ottimizzazioni minori e refactoring</c:v>
                </c:pt>
                <c:pt idx="4">
                  <c:v>Multi-threading</c:v>
                </c:pt>
              </c:strCache>
            </c:strRef>
          </c:cat>
          <c:val>
            <c:numRef>
              <c:f>Foglio1!$F$2:$F$6</c:f>
              <c:numCache>
                <c:formatCode>General</c:formatCode>
                <c:ptCount val="5"/>
                <c:pt idx="4">
                  <c:v>178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234185168"/>
        <c:axId val="212478736"/>
        <c:axId val="0"/>
      </c:bar3DChart>
      <c:catAx>
        <c:axId val="23418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2478736"/>
        <c:crosses val="autoZero"/>
        <c:auto val="1"/>
        <c:lblAlgn val="ctr"/>
        <c:lblOffset val="0"/>
        <c:tickMarkSkip val="1"/>
        <c:noMultiLvlLbl val="0"/>
      </c:catAx>
      <c:valAx>
        <c:axId val="21247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3418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dirty="0" smtClean="0"/>
              <a:t> </a:t>
            </a:r>
            <a:r>
              <a:rPr lang="it-IT" sz="1400" b="0" dirty="0" smtClean="0"/>
              <a:t> ms</a:t>
            </a:r>
            <a:endParaRPr lang="it-IT" sz="1400" b="0" dirty="0"/>
          </a:p>
        </c:rich>
      </c:tx>
      <c:layout>
        <c:manualLayout>
          <c:xMode val="edge"/>
          <c:yMode val="edge"/>
          <c:x val="2.9611111111111112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01399825021872E-2"/>
          <c:y val="2.1861001297643116E-2"/>
          <c:w val="0.95498600174978132"/>
          <c:h val="0.78548640539707226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Senza memoria</c:v>
                </c:pt>
                <c:pt idx="1">
                  <c:v>Con memoria</c:v>
                </c:pt>
                <c:pt idx="2">
                  <c:v>Frame chiave</c:v>
                </c:pt>
                <c:pt idx="3">
                  <c:v>Rumore gaussiano</c:v>
                </c:pt>
                <c:pt idx="4">
                  <c:v>Frame chiave e rumore gaussiano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301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Senza memoria</c:v>
                </c:pt>
                <c:pt idx="1">
                  <c:v>Con memoria</c:v>
                </c:pt>
                <c:pt idx="2">
                  <c:v>Frame chiave</c:v>
                </c:pt>
                <c:pt idx="3">
                  <c:v>Rumore gaussiano</c:v>
                </c:pt>
                <c:pt idx="4">
                  <c:v>Frame chiave e rumore gaussiano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1">
                  <c:v>71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4000"/>
                  </a:schemeClr>
                </a:gs>
                <a:gs pos="100000">
                  <a:schemeClr val="accent3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Senza memoria</c:v>
                </c:pt>
                <c:pt idx="1">
                  <c:v>Con memoria</c:v>
                </c:pt>
                <c:pt idx="2">
                  <c:v>Frame chiave</c:v>
                </c:pt>
                <c:pt idx="3">
                  <c:v>Rumore gaussiano</c:v>
                </c:pt>
                <c:pt idx="4">
                  <c:v>Frame chiave e rumore gaussiano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2">
                  <c:v>189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Serie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lumMod val="104000"/>
                  </a:schemeClr>
                </a:gs>
                <a:gs pos="100000">
                  <a:schemeClr val="accent4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Senza memoria</c:v>
                </c:pt>
                <c:pt idx="1">
                  <c:v>Con memoria</c:v>
                </c:pt>
                <c:pt idx="2">
                  <c:v>Frame chiave</c:v>
                </c:pt>
                <c:pt idx="3">
                  <c:v>Rumore gaussiano</c:v>
                </c:pt>
                <c:pt idx="4">
                  <c:v>Frame chiave e rumore gaussiano</c:v>
                </c:pt>
              </c:strCache>
            </c:strRef>
          </c:cat>
          <c:val>
            <c:numRef>
              <c:f>Foglio1!$E$2:$E$6</c:f>
              <c:numCache>
                <c:formatCode>General</c:formatCode>
                <c:ptCount val="5"/>
                <c:pt idx="3">
                  <c:v>156</c:v>
                </c:pt>
              </c:numCache>
            </c:numRef>
          </c:val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Serie 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6000"/>
                    <a:lumMod val="104000"/>
                  </a:schemeClr>
                </a:gs>
                <a:gs pos="100000">
                  <a:schemeClr val="accent5">
                    <a:shade val="84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Foglio1!$A$2:$A$6</c:f>
              <c:strCache>
                <c:ptCount val="5"/>
                <c:pt idx="0">
                  <c:v>Senza memoria</c:v>
                </c:pt>
                <c:pt idx="1">
                  <c:v>Con memoria</c:v>
                </c:pt>
                <c:pt idx="2">
                  <c:v>Frame chiave</c:v>
                </c:pt>
                <c:pt idx="3">
                  <c:v>Rumore gaussiano</c:v>
                </c:pt>
                <c:pt idx="4">
                  <c:v>Frame chiave e rumore gaussiano</c:v>
                </c:pt>
              </c:strCache>
            </c:strRef>
          </c:cat>
          <c:val>
            <c:numRef>
              <c:f>Foglio1!$F$2:$F$6</c:f>
              <c:numCache>
                <c:formatCode>General</c:formatCode>
                <c:ptCount val="5"/>
                <c:pt idx="4">
                  <c:v>236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212479912"/>
        <c:axId val="212481088"/>
        <c:axId val="0"/>
      </c:bar3DChart>
      <c:catAx>
        <c:axId val="212479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2481088"/>
        <c:crosses val="autoZero"/>
        <c:auto val="1"/>
        <c:lblAlgn val="ctr"/>
        <c:lblOffset val="0"/>
        <c:noMultiLvlLbl val="0"/>
      </c:catAx>
      <c:valAx>
        <c:axId val="21248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2479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9F6B6-1303-4C4B-9C31-F0055F0E09F0}" type="datetimeFigureOut">
              <a:rPr lang="it-IT" smtClean="0"/>
              <a:t>26/03/2015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F47D4-8305-4096-A142-30E04895F19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1421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A7D2E-DAA4-4F48-A8A9-D5EB483D3D4F}" type="datetimeFigureOut">
              <a:rPr lang="it-IT" smtClean="0"/>
              <a:t>26/03/2015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0223A-DB3D-449E-9D7C-E6218EC14D5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3379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177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7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7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65CD-84D1-4C95-ACD0-AA78482A6D26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732865"/>
            <a:ext cx="7429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5299603"/>
            <a:ext cx="74295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26C2-133F-4F33-88A1-ED6F7C7C2573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2"/>
            <a:ext cx="74294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3E8E1-7DBA-4008-99AF-A960C8650BC4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658-8AC3-41C6-9078-D2106871F7FC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3308581"/>
            <a:ext cx="74295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7381"/>
            <a:ext cx="74295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3F1B-A7A4-4D3E-8727-14D90DD37964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886200"/>
            <a:ext cx="74295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5200"/>
            <a:ext cx="74295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27CC-8369-46C4-98B0-5946BE31C5B9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2"/>
            <a:ext cx="74294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505200"/>
            <a:ext cx="74295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3B6C-5D4E-447D-B227-82838845CD75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575AB-4E54-4DF8-AA3B-2EF949AB2951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609600"/>
            <a:ext cx="1657886" cy="518160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609600"/>
            <a:ext cx="5657850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6C73-0914-4AAE-99E6-2E598DD7C55F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564A5-0BD6-4190-B88A-38D1E5BA9C87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BE5D-A9ED-4DC3-B53D-BC800E1ECBCA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667000"/>
            <a:ext cx="36576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667000"/>
            <a:ext cx="36576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DFB33-A10E-4D3B-BD7F-4B3CD28D3137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2658533"/>
            <a:ext cx="3441698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3243263"/>
            <a:ext cx="36576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667000"/>
            <a:ext cx="34532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3243263"/>
            <a:ext cx="36576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DEFC-B479-4B30-BECA-F2630E83492B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73EA-D274-44EE-8240-043D984B49DC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554-F42B-4DE1-B7AD-B69321F9276F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AA3-ECF1-49DE-A32C-9865CB5737A9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6"/>
            <a:ext cx="685800" cy="365125"/>
          </a:xfrm>
        </p:spPr>
        <p:txBody>
          <a:bodyPr/>
          <a:lstStyle/>
          <a:p>
            <a:fld id="{6AAB36D8-9DDC-492D-B0C7-E3E8DFE5BE32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3829050" cy="365125"/>
          </a:xfrm>
        </p:spPr>
        <p:txBody>
          <a:bodyPr/>
          <a:lstStyle/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6"/>
            <a:ext cx="24192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667000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5883276"/>
            <a:ext cx="1200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C508E0-6791-469C-BCBB-1DA2D65D0B51}" type="datetime1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565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Georgiu Gabriel Claudiu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99850" y="2287663"/>
            <a:ext cx="8133959" cy="1584384"/>
          </a:xfrm>
        </p:spPr>
        <p:txBody>
          <a:bodyPr>
            <a:normAutofit/>
          </a:bodyPr>
          <a:lstStyle/>
          <a:p>
            <a:r>
              <a:rPr lang="it-IT" sz="3200" b="1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Adattamento e Ottimizzazione di un Algoritmo di Superpixel per Sequenze Video</a:t>
            </a:r>
            <a:endParaRPr lang="it-IT" sz="3200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26441" y="4279359"/>
            <a:ext cx="2420171" cy="1603212"/>
          </a:xfrm>
        </p:spPr>
        <p:txBody>
          <a:bodyPr lIns="0" rIns="0">
            <a:normAutofit/>
          </a:bodyPr>
          <a:lstStyle/>
          <a:p>
            <a:pPr algn="l"/>
            <a:r>
              <a:rPr lang="it-IT" sz="1500" i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Relatore:</a:t>
            </a:r>
          </a:p>
          <a:p>
            <a:pPr algn="l"/>
            <a:r>
              <a:rPr lang="it-IT" sz="16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Prof. Lucio MARCENARO</a:t>
            </a:r>
            <a:endParaRPr lang="it-IT" sz="16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l"/>
            <a:endParaRPr lang="it-IT" sz="5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l"/>
            <a:r>
              <a:rPr lang="it-IT" sz="1500" i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Correlatore:</a:t>
            </a:r>
          </a:p>
          <a:p>
            <a:pPr algn="l"/>
            <a:r>
              <a:rPr lang="it-IT" sz="16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Dott. Pietro MORERIO</a:t>
            </a:r>
            <a:endParaRPr lang="it-IT" sz="1600" b="1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280829" y="116596"/>
            <a:ext cx="457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UNIVERSITÀ DEGLI STUDI DI GENOVA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145667" y="388307"/>
            <a:ext cx="284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Facoltà di Ingegneria 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927913" y="685654"/>
            <a:ext cx="72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Corso di Laurea in Ingegneria Elettronica e Tecnologie dell’Informazione</a:t>
            </a:r>
            <a:endParaRPr lang="it-IT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Sottotitolo 2"/>
          <p:cNvSpPr txBox="1">
            <a:spLocks/>
          </p:cNvSpPr>
          <p:nvPr/>
        </p:nvSpPr>
        <p:spPr>
          <a:xfrm>
            <a:off x="5961319" y="4279359"/>
            <a:ext cx="2446578" cy="160321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1575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13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10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10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500" i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Laureando:</a:t>
            </a:r>
          </a:p>
          <a:p>
            <a:pPr algn="l"/>
            <a:r>
              <a:rPr lang="it-IT" sz="16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Gabriel Claudiu GEORGIU</a:t>
            </a:r>
            <a:endParaRPr lang="it-IT" sz="16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l"/>
            <a:r>
              <a:rPr lang="it-IT" sz="16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Matricola n. 3618343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3639277" y="1525009"/>
            <a:ext cx="1855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8" name="Connettore 1 17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piè di pagina 1"/>
          <p:cNvSpPr txBox="1">
            <a:spLocks/>
          </p:cNvSpPr>
          <p:nvPr/>
        </p:nvSpPr>
        <p:spPr>
          <a:xfrm>
            <a:off x="3899571" y="6265366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135273" y="1329846"/>
            <a:ext cx="286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 Effetto drifting</a:t>
            </a:r>
            <a:endParaRPr lang="it-IT" sz="3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58" y="2050537"/>
            <a:ext cx="3076242" cy="3845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asellaDiTesto 17"/>
          <p:cNvSpPr txBox="1"/>
          <p:nvPr/>
        </p:nvSpPr>
        <p:spPr>
          <a:xfrm>
            <a:off x="529420" y="2284168"/>
            <a:ext cx="4957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Allontanamento dei centri dei superpixel gli uni dagli altri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529420" y="3401917"/>
            <a:ext cx="4957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L’algoritmo esegue una ricerca locale, se i centri dei cluster sono troppo distanti, alcune regioni rimangono irraggiungibili</a:t>
            </a:r>
          </a:p>
        </p:txBody>
      </p:sp>
      <p:sp>
        <p:nvSpPr>
          <p:cNvPr id="14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3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345526" y="1329157"/>
            <a:ext cx="4442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Soluzioni </a:t>
            </a:r>
            <a:r>
              <a:rPr lang="it-IT" sz="3000" dirty="0"/>
              <a:t>effetto drifting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70000" y="2049847"/>
            <a:ext cx="860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Frame chiave</a:t>
            </a:r>
          </a:p>
          <a:p>
            <a:endParaRPr lang="it-IT" sz="800" b="1" dirty="0" smtClean="0"/>
          </a:p>
          <a:p>
            <a:pPr lvl="1"/>
            <a:r>
              <a:rPr lang="it-IT" sz="2200" dirty="0" smtClean="0"/>
              <a:t>Si trattano alcuni frame indipendentemente dagli altri, reimpostando la memoria di elaborazione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64827" y="3478423"/>
            <a:ext cx="8604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Modello probabilistico</a:t>
            </a:r>
          </a:p>
          <a:p>
            <a:endParaRPr lang="it-IT" sz="800" b="1" dirty="0" smtClean="0"/>
          </a:p>
          <a:p>
            <a:pPr lvl="1" algn="ctr"/>
            <a:r>
              <a:rPr lang="it-IT" sz="2200" dirty="0" smtClean="0"/>
              <a:t>Posizione centri superpixel del frame attuale</a:t>
            </a:r>
          </a:p>
          <a:p>
            <a:pPr lvl="1" algn="ctr"/>
            <a:r>
              <a:rPr lang="it-IT" sz="2200" dirty="0" smtClean="0"/>
              <a:t>=</a:t>
            </a:r>
          </a:p>
          <a:p>
            <a:pPr lvl="1" algn="ctr"/>
            <a:r>
              <a:rPr lang="it-IT" sz="2200" dirty="0"/>
              <a:t>p</a:t>
            </a:r>
            <a:r>
              <a:rPr lang="it-IT" sz="2200" dirty="0" smtClean="0"/>
              <a:t>osizione centri superpixel del frame precedente</a:t>
            </a:r>
          </a:p>
          <a:p>
            <a:pPr lvl="1" algn="ctr"/>
            <a:r>
              <a:rPr lang="it-IT" sz="2200" dirty="0" smtClean="0"/>
              <a:t>+</a:t>
            </a:r>
          </a:p>
          <a:p>
            <a:pPr lvl="1" algn="ctr"/>
            <a:r>
              <a:rPr lang="it-IT" sz="2200" dirty="0"/>
              <a:t>r</a:t>
            </a:r>
            <a:r>
              <a:rPr lang="it-IT" sz="2200" dirty="0" smtClean="0"/>
              <a:t>umore gaussiano</a:t>
            </a:r>
          </a:p>
        </p:txBody>
      </p:sp>
      <p:sp>
        <p:nvSpPr>
          <p:cNvPr id="14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0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147353" y="1329157"/>
            <a:ext cx="2838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Ottimizzazione</a:t>
            </a:r>
            <a:endParaRPr lang="it-IT" sz="3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70000" y="1883155"/>
            <a:ext cx="860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smtClean="0"/>
              <a:t>Necessaria in vista di un futuro impiego per tecnologie indossabili con risorse limitate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Aggiornamento librerie esterne all’ultima versione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Vettori monodimensionali per la memoria cache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Calcolo della distanza senza radice quadrata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Implementazione multi-threading</a:t>
            </a:r>
          </a:p>
        </p:txBody>
      </p:sp>
      <p:sp>
        <p:nvSpPr>
          <p:cNvPr id="12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fld id="{D57F1E4F-1CFF-5643-939E-217C01CDF565}" type="slidenum">
              <a:rPr lang="it-IT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12</a:t>
            </a:fld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7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393830" y="1333741"/>
            <a:ext cx="4356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Risultati - Ottimizzazioni</a:t>
            </a:r>
            <a:endParaRPr lang="it-IT" sz="3000" dirty="0"/>
          </a:p>
        </p:txBody>
      </p:sp>
      <p:graphicFrame>
        <p:nvGraphicFramePr>
          <p:cNvPr id="97" name="Grafico 96"/>
          <p:cNvGraphicFramePr/>
          <p:nvPr>
            <p:extLst>
              <p:ext uri="{D42A27DB-BD31-4B8C-83A1-F6EECF244321}">
                <p14:modId xmlns:p14="http://schemas.microsoft.com/office/powerpoint/2010/main" val="3225744324"/>
              </p:ext>
            </p:extLst>
          </p:nvPr>
        </p:nvGraphicFramePr>
        <p:xfrm>
          <a:off x="0" y="1916111"/>
          <a:ext cx="9144000" cy="387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81358" y="6259975"/>
            <a:ext cx="592643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64827" y="5792671"/>
            <a:ext cx="860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Programma eseguito su macchina virtuale con sistema operativo Windows 7 x64, processore </a:t>
            </a:r>
            <a:r>
              <a:rPr lang="it-IT" sz="1000" dirty="0" err="1" smtClean="0"/>
              <a:t>quad</a:t>
            </a:r>
            <a:r>
              <a:rPr lang="it-IT" sz="1000" dirty="0" smtClean="0"/>
              <a:t>-core e 4 GB di RAM 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6365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49370" y="1333741"/>
            <a:ext cx="8445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Risultati – Elaborazione con e senza memoria</a:t>
            </a:r>
            <a:endParaRPr lang="it-IT" sz="3000" dirty="0"/>
          </a:p>
        </p:txBody>
      </p:sp>
      <p:graphicFrame>
        <p:nvGraphicFramePr>
          <p:cNvPr id="97" name="Grafico 96"/>
          <p:cNvGraphicFramePr/>
          <p:nvPr>
            <p:extLst>
              <p:ext uri="{D42A27DB-BD31-4B8C-83A1-F6EECF244321}">
                <p14:modId xmlns:p14="http://schemas.microsoft.com/office/powerpoint/2010/main" val="912563159"/>
              </p:ext>
            </p:extLst>
          </p:nvPr>
        </p:nvGraphicFramePr>
        <p:xfrm>
          <a:off x="0" y="1887739"/>
          <a:ext cx="9144000" cy="3904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64827" y="5792671"/>
            <a:ext cx="860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Programma eseguito su macchina virtuale con sistema operativo Windows 7 x64, processore </a:t>
            </a:r>
            <a:r>
              <a:rPr lang="it-IT" sz="1000" dirty="0" err="1" smtClean="0"/>
              <a:t>quad</a:t>
            </a:r>
            <a:r>
              <a:rPr lang="it-IT" sz="1000" dirty="0" smtClean="0"/>
              <a:t>-core e 4 GB di RAM 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8984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44398" y="1329157"/>
            <a:ext cx="5244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Conclusioni e Sviluppi Futuri</a:t>
            </a:r>
            <a:endParaRPr lang="it-IT" sz="3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70000" y="2049847"/>
            <a:ext cx="860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Algoritmo SLIC adattato con successo ai filmati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Risultati incoraggianti ma prestazioni ancora lontane dal tempo reale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270000" y="3970865"/>
            <a:ext cx="860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Adattamento ai video di algoritmi diversi da SLIC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Ricerca di altri metodi probabilistici per limitare l’effetto drifting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 smtClean="0"/>
          </a:p>
        </p:txBody>
      </p:sp>
      <p:sp>
        <p:nvSpPr>
          <p:cNvPr id="15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373992" y="1329157"/>
            <a:ext cx="4396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Grazie per l’attenzione</a:t>
            </a:r>
            <a:endParaRPr lang="it-IT" sz="3000" dirty="0"/>
          </a:p>
        </p:txBody>
      </p:sp>
      <p:sp>
        <p:nvSpPr>
          <p:cNvPr id="15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298612" y="6259975"/>
            <a:ext cx="575390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64828" y="5801443"/>
            <a:ext cx="8604000" cy="2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70" dirty="0"/>
              <a:t>P. Morerio, G. C. Georgiu, L. Marcenaro, and C. S. Regazzoni, “</a:t>
            </a:r>
            <a:r>
              <a:rPr lang="it-IT" sz="970" dirty="0" smtClean="0"/>
              <a:t>Optimizing </a:t>
            </a:r>
            <a:r>
              <a:rPr lang="en-US" sz="970" dirty="0" smtClean="0"/>
              <a:t>Superpixel </a:t>
            </a:r>
            <a:r>
              <a:rPr lang="en-US" sz="970" dirty="0"/>
              <a:t>Clustering for Real-Time Egocentric-Vision </a:t>
            </a:r>
            <a:r>
              <a:rPr lang="en-US" sz="970" dirty="0" smtClean="0"/>
              <a:t>Applications”</a:t>
            </a:r>
            <a:endParaRPr lang="it-IT" sz="970" dirty="0"/>
          </a:p>
        </p:txBody>
      </p:sp>
      <p:pic>
        <p:nvPicPr>
          <p:cNvPr id="3" name="Esempio Superpixel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199" y="1933388"/>
            <a:ext cx="6671258" cy="3752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fld id="{D57F1E4F-1CFF-5643-939E-217C01CDF565}" type="slidenum">
              <a:rPr lang="it-IT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</a:t>
            </a:fld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542012" y="1329157"/>
            <a:ext cx="2049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Sommario</a:t>
            </a:r>
            <a:endParaRPr lang="it-IT" sz="3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70000" y="2196712"/>
            <a:ext cx="860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Introduzione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Algoritmo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Implementazione e Ottimizzazione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36638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335841" y="1329157"/>
            <a:ext cx="2461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Introduzione</a:t>
            </a:r>
            <a:endParaRPr lang="it-IT" sz="3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70000" y="1883155"/>
            <a:ext cx="8604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SUPERPIXEL</a:t>
            </a:r>
          </a:p>
          <a:p>
            <a:endParaRPr lang="it-IT" sz="800" b="1" dirty="0" smtClean="0"/>
          </a:p>
          <a:p>
            <a:pPr lvl="1"/>
            <a:r>
              <a:rPr lang="it-IT" sz="2400" dirty="0" smtClean="0"/>
              <a:t>Insieme contiguo di pixel con proprietà simili</a:t>
            </a:r>
          </a:p>
          <a:p>
            <a:endParaRPr lang="it-IT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Rappresentazione compatta di alto livello</a:t>
            </a:r>
            <a:endParaRPr lang="it-IT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Caratteristiche analoghe all’immagine originale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Complessità </a:t>
            </a:r>
            <a:r>
              <a:rPr lang="it-IT" sz="2400" dirty="0" smtClean="0"/>
              <a:t>ridotta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smtClean="0"/>
              <a:t>Svariati campi applicativi – segmentazione immagini, riconoscimento e localizzazione oggetti, tracking</a:t>
            </a:r>
            <a:endParaRPr lang="it-IT" sz="2400" dirty="0"/>
          </a:p>
        </p:txBody>
      </p:sp>
      <p:sp>
        <p:nvSpPr>
          <p:cNvPr id="1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0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696957" y="1329157"/>
            <a:ext cx="1739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Esempio</a:t>
            </a:r>
            <a:endParaRPr lang="it-IT" sz="3000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049847"/>
            <a:ext cx="2427476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73" y="2049847"/>
            <a:ext cx="2427476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4071564"/>
            <a:ext cx="2427477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73" y="4071460"/>
            <a:ext cx="2427476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62" y="4071564"/>
            <a:ext cx="2427477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62" y="2049847"/>
            <a:ext cx="2427477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reccia a destra 20"/>
          <p:cNvSpPr/>
          <p:nvPr/>
        </p:nvSpPr>
        <p:spPr>
          <a:xfrm>
            <a:off x="2811335" y="2670887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Freccia a destra 21"/>
          <p:cNvSpPr/>
          <p:nvPr/>
        </p:nvSpPr>
        <p:spPr>
          <a:xfrm>
            <a:off x="5901346" y="2670886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Freccia a destra 22"/>
          <p:cNvSpPr/>
          <p:nvPr/>
        </p:nvSpPr>
        <p:spPr>
          <a:xfrm>
            <a:off x="2811335" y="4692605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Freccia a destra 23"/>
          <p:cNvSpPr/>
          <p:nvPr/>
        </p:nvSpPr>
        <p:spPr>
          <a:xfrm>
            <a:off x="5901346" y="4692605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38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823860" y="1329157"/>
            <a:ext cx="3485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Obiettivi della Tesi</a:t>
            </a:r>
            <a:endParaRPr lang="it-IT" sz="3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270000" y="3250167"/>
            <a:ext cx="20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ADATTARE</a:t>
            </a:r>
            <a:endParaRPr lang="it-IT" sz="2400" b="1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70001" y="4155899"/>
            <a:ext cx="200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OTTIMIZZARE</a:t>
            </a:r>
            <a:endParaRPr lang="it-IT" sz="2400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828801" y="3250167"/>
            <a:ext cx="70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ai filmati un algoritmo di superpixel esistente per singole immagini</a:t>
            </a:r>
            <a:endParaRPr lang="it-IT" sz="24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2173858" y="4155899"/>
            <a:ext cx="670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tale algoritmo per l’elaborazione di sequenze video, cercando di ottenere prestazioni in tempo reale</a:t>
            </a:r>
            <a:endParaRPr lang="it-IT" sz="24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70000" y="1955661"/>
            <a:ext cx="244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APPROFONDIRE</a:t>
            </a:r>
            <a:endParaRPr lang="it-IT" sz="2400" b="1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605178" y="1955661"/>
            <a:ext cx="6268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</a:t>
            </a:r>
            <a:r>
              <a:rPr lang="it-IT" sz="2400" dirty="0" smtClean="0"/>
              <a:t>n che modo i superpixel possono essere applicati ai video, lavoro intrapreso anche da altri autori</a:t>
            </a:r>
            <a:r>
              <a:rPr lang="it-IT" sz="2400" baseline="30000" dirty="0" smtClean="0"/>
              <a:t>1,2</a:t>
            </a:r>
            <a:endParaRPr lang="it-IT" sz="2400" dirty="0"/>
          </a:p>
        </p:txBody>
      </p:sp>
      <p:sp>
        <p:nvSpPr>
          <p:cNvPr id="1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270000" y="5595222"/>
            <a:ext cx="860400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it-IT" sz="1400" baseline="30000" dirty="0" smtClean="0"/>
              <a:t>1</a:t>
            </a:r>
            <a:r>
              <a:rPr lang="en-US" sz="1000" dirty="0"/>
              <a:t> F. Drucker and J. </a:t>
            </a:r>
            <a:r>
              <a:rPr lang="en-US" sz="1000" dirty="0" err="1"/>
              <a:t>MacCormick</a:t>
            </a:r>
            <a:r>
              <a:rPr lang="en-US" sz="1000" dirty="0"/>
              <a:t>, “Fast Superpixels for Video </a:t>
            </a:r>
            <a:r>
              <a:rPr lang="en-US" sz="1000" dirty="0" smtClean="0"/>
              <a:t>Analysis”</a:t>
            </a:r>
          </a:p>
          <a:p>
            <a:pPr>
              <a:spcBef>
                <a:spcPts val="200"/>
              </a:spcBef>
            </a:pPr>
            <a:r>
              <a:rPr lang="it-IT" sz="1400" baseline="30000" dirty="0" smtClean="0"/>
              <a:t>2</a:t>
            </a:r>
            <a:r>
              <a:rPr lang="en-US" sz="1000" dirty="0"/>
              <a:t> J. Chang, D. Wei, and J. W. Fisher III, “A Video </a:t>
            </a:r>
            <a:r>
              <a:rPr lang="en-US" sz="1000" dirty="0" smtClean="0"/>
              <a:t>Representation Using </a:t>
            </a:r>
            <a:r>
              <a:rPr lang="en-US" sz="1000" dirty="0"/>
              <a:t>Temporal </a:t>
            </a:r>
            <a:r>
              <a:rPr lang="en-US" sz="1000" dirty="0" smtClean="0"/>
              <a:t>Superpixels”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033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574360" y="1329157"/>
            <a:ext cx="1984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Algoritmo</a:t>
            </a:r>
            <a:endParaRPr lang="it-IT" sz="3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566985" y="1883155"/>
            <a:ext cx="601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chemeClr val="accent1"/>
                </a:solidFill>
              </a:rPr>
              <a:t>SLIC</a:t>
            </a:r>
            <a:r>
              <a:rPr lang="it-IT" sz="2400" b="1" baseline="30000" dirty="0">
                <a:solidFill>
                  <a:schemeClr val="accent1"/>
                </a:solidFill>
              </a:rPr>
              <a:t>3</a:t>
            </a:r>
            <a:r>
              <a:rPr lang="it-IT" sz="2400" dirty="0" smtClean="0"/>
              <a:t> </a:t>
            </a:r>
            <a:r>
              <a:rPr lang="it-IT" sz="2400" dirty="0"/>
              <a:t>– Simple Linear Iterative Clustering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56" y="2491540"/>
            <a:ext cx="4226944" cy="2999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asellaDiTesto 13"/>
          <p:cNvSpPr txBox="1"/>
          <p:nvPr/>
        </p:nvSpPr>
        <p:spPr>
          <a:xfrm>
            <a:off x="270000" y="2437153"/>
            <a:ext cx="4377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/>
              <a:t>Ispirato all’algoritmo k-means, ma con ricerca locale</a:t>
            </a:r>
          </a:p>
          <a:p>
            <a:endParaRPr lang="it-IT" sz="2200" dirty="0"/>
          </a:p>
          <a:p>
            <a:r>
              <a:rPr lang="it-IT" sz="2200" dirty="0" smtClean="0"/>
              <a:t>Algoritmo ricorsivo scomponibile in tre fasi: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it-IT" sz="2200" dirty="0" smtClean="0"/>
              <a:t>Inizializzazione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it-IT" sz="2200" dirty="0" smtClean="0"/>
              <a:t>Assegnazione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it-IT" sz="2200" dirty="0" smtClean="0"/>
              <a:t>Aggiornamento</a:t>
            </a:r>
          </a:p>
        </p:txBody>
      </p:sp>
      <p:sp>
        <p:nvSpPr>
          <p:cNvPr id="15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64827" y="5792671"/>
            <a:ext cx="860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aseline="30000" dirty="0"/>
              <a:t>3</a:t>
            </a:r>
            <a:r>
              <a:rPr lang="en-US" sz="1000" dirty="0" smtClean="0"/>
              <a:t> R</a:t>
            </a:r>
            <a:r>
              <a:rPr lang="en-US" sz="1000" dirty="0"/>
              <a:t>. </a:t>
            </a:r>
            <a:r>
              <a:rPr lang="en-US" sz="1000" dirty="0" err="1"/>
              <a:t>Achanta</a:t>
            </a:r>
            <a:r>
              <a:rPr lang="en-US" sz="1000" dirty="0"/>
              <a:t>, A. </a:t>
            </a:r>
            <a:r>
              <a:rPr lang="en-US" sz="1000" dirty="0" err="1"/>
              <a:t>Shaji</a:t>
            </a:r>
            <a:r>
              <a:rPr lang="en-US" sz="1000" dirty="0"/>
              <a:t>, K. Smith, A. </a:t>
            </a:r>
            <a:r>
              <a:rPr lang="en-US" sz="1000" dirty="0" err="1"/>
              <a:t>Lucchi</a:t>
            </a:r>
            <a:r>
              <a:rPr lang="en-US" sz="1000" dirty="0"/>
              <a:t>, P. </a:t>
            </a:r>
            <a:r>
              <a:rPr lang="en-US" sz="1000" dirty="0" err="1"/>
              <a:t>Fua</a:t>
            </a:r>
            <a:r>
              <a:rPr lang="en-US" sz="1000" dirty="0"/>
              <a:t>, and S. </a:t>
            </a:r>
            <a:r>
              <a:rPr lang="en-US" sz="1000" dirty="0" err="1"/>
              <a:t>Süsstrunk</a:t>
            </a:r>
            <a:r>
              <a:rPr lang="en-US" sz="1000" dirty="0" smtClean="0"/>
              <a:t>, “</a:t>
            </a:r>
            <a:r>
              <a:rPr lang="en-US" sz="1000" dirty="0"/>
              <a:t>SLIC Superpixels Compared to State-of-the-art </a:t>
            </a:r>
            <a:r>
              <a:rPr lang="en-US" sz="1000" dirty="0" smtClean="0"/>
              <a:t>Superpixel Methods”</a:t>
            </a:r>
            <a:r>
              <a:rPr lang="it-IT" sz="1000" dirty="0" smtClean="0"/>
              <a:t> 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0212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857075" y="1329157"/>
            <a:ext cx="3419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Implementazione</a:t>
            </a:r>
            <a:endParaRPr lang="it-IT" sz="3000" dirty="0"/>
          </a:p>
        </p:txBody>
      </p:sp>
      <p:grpSp>
        <p:nvGrpSpPr>
          <p:cNvPr id="30" name="Gruppo 29"/>
          <p:cNvGrpSpPr/>
          <p:nvPr/>
        </p:nvGrpSpPr>
        <p:grpSpPr>
          <a:xfrm>
            <a:off x="270000" y="3795824"/>
            <a:ext cx="8604000" cy="1506845"/>
            <a:chOff x="270000" y="3342660"/>
            <a:chExt cx="8604000" cy="1506845"/>
          </a:xfrm>
        </p:grpSpPr>
        <p:grpSp>
          <p:nvGrpSpPr>
            <p:cNvPr id="14" name="Gruppo 13"/>
            <p:cNvGrpSpPr/>
            <p:nvPr/>
          </p:nvGrpSpPr>
          <p:grpSpPr>
            <a:xfrm>
              <a:off x="270000" y="3342723"/>
              <a:ext cx="2794509" cy="1502345"/>
              <a:chOff x="3169572" y="1933388"/>
              <a:chExt cx="2794509" cy="1502345"/>
            </a:xfrm>
          </p:grpSpPr>
          <p:pic>
            <p:nvPicPr>
              <p:cNvPr id="6" name="Immagin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4278" y="1933388"/>
                <a:ext cx="1035444" cy="103544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2" name="CasellaDiTesto 11"/>
              <p:cNvSpPr txBox="1"/>
              <p:nvPr/>
            </p:nvSpPr>
            <p:spPr>
              <a:xfrm>
                <a:off x="3169572" y="2974068"/>
                <a:ext cx="2794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 smtClean="0"/>
                  <a:t>Visual Studio 2012</a:t>
                </a:r>
                <a:endParaRPr lang="it-IT" sz="2400" dirty="0"/>
              </a:p>
            </p:txBody>
          </p:sp>
        </p:grpSp>
        <p:grpSp>
          <p:nvGrpSpPr>
            <p:cNvPr id="25" name="Gruppo 24"/>
            <p:cNvGrpSpPr/>
            <p:nvPr/>
          </p:nvGrpSpPr>
          <p:grpSpPr>
            <a:xfrm>
              <a:off x="3515510" y="3345220"/>
              <a:ext cx="1532650" cy="1503601"/>
              <a:chOff x="1058180" y="1932131"/>
              <a:chExt cx="1532650" cy="1503601"/>
            </a:xfrm>
          </p:grpSpPr>
          <p:pic>
            <p:nvPicPr>
              <p:cNvPr id="16" name="Immagin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5060" y="1932131"/>
                <a:ext cx="1118890" cy="103670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0" name="CasellaDiTesto 19"/>
              <p:cNvSpPr txBox="1"/>
              <p:nvPr/>
            </p:nvSpPr>
            <p:spPr>
              <a:xfrm>
                <a:off x="1058180" y="2974067"/>
                <a:ext cx="1532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 smtClean="0"/>
                  <a:t>OpenCV</a:t>
                </a:r>
                <a:endParaRPr lang="it-IT" sz="2400" dirty="0"/>
              </a:p>
            </p:txBody>
          </p:sp>
        </p:grpSp>
        <p:grpSp>
          <p:nvGrpSpPr>
            <p:cNvPr id="26" name="Gruppo 25"/>
            <p:cNvGrpSpPr/>
            <p:nvPr/>
          </p:nvGrpSpPr>
          <p:grpSpPr>
            <a:xfrm>
              <a:off x="7781560" y="3345904"/>
              <a:ext cx="1092440" cy="1503601"/>
              <a:chOff x="619003" y="1932132"/>
              <a:chExt cx="1092440" cy="1503601"/>
            </a:xfrm>
          </p:grpSpPr>
          <p:pic>
            <p:nvPicPr>
              <p:cNvPr id="18" name="Immagin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003" y="1932132"/>
                <a:ext cx="1092440" cy="103200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1" name="CasellaDiTesto 20"/>
              <p:cNvSpPr txBox="1"/>
              <p:nvPr/>
            </p:nvSpPr>
            <p:spPr>
              <a:xfrm>
                <a:off x="674366" y="2974068"/>
                <a:ext cx="981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 smtClean="0"/>
                  <a:t>Boost</a:t>
                </a:r>
                <a:endParaRPr lang="it-IT" sz="2400" dirty="0"/>
              </a:p>
            </p:txBody>
          </p:sp>
        </p:grpSp>
        <p:grpSp>
          <p:nvGrpSpPr>
            <p:cNvPr id="24" name="Gruppo 23"/>
            <p:cNvGrpSpPr/>
            <p:nvPr/>
          </p:nvGrpSpPr>
          <p:grpSpPr>
            <a:xfrm>
              <a:off x="5499161" y="3342660"/>
              <a:ext cx="1831397" cy="1502345"/>
              <a:chOff x="6053858" y="1933388"/>
              <a:chExt cx="1831397" cy="1502345"/>
            </a:xfrm>
          </p:grpSpPr>
          <p:pic>
            <p:nvPicPr>
              <p:cNvPr id="17" name="Immagin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3858" y="1933388"/>
                <a:ext cx="1831397" cy="104451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2" name="CasellaDiTesto 21"/>
              <p:cNvSpPr txBox="1"/>
              <p:nvPr/>
            </p:nvSpPr>
            <p:spPr>
              <a:xfrm>
                <a:off x="6287401" y="2974068"/>
                <a:ext cx="1364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 smtClean="0"/>
                  <a:t>Intel TBB</a:t>
                </a:r>
                <a:endParaRPr lang="it-IT" sz="2400" dirty="0"/>
              </a:p>
            </p:txBody>
          </p:sp>
        </p:grpSp>
      </p:grpSp>
      <p:sp>
        <p:nvSpPr>
          <p:cNvPr id="28" name="CasellaDiTesto 27"/>
          <p:cNvSpPr txBox="1"/>
          <p:nvPr/>
        </p:nvSpPr>
        <p:spPr>
          <a:xfrm>
            <a:off x="270000" y="2168731"/>
            <a:ext cx="8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Programma sviluppato in linguaggio </a:t>
            </a:r>
            <a:r>
              <a:rPr lang="it-IT" sz="2400" b="1" dirty="0" smtClean="0">
                <a:solidFill>
                  <a:schemeClr val="accent1"/>
                </a:solidFill>
              </a:rPr>
              <a:t>C++</a:t>
            </a:r>
            <a:r>
              <a:rPr lang="it-IT" sz="2400" dirty="0" smtClean="0"/>
              <a:t> a partire dal progetto online </a:t>
            </a:r>
            <a:r>
              <a:rPr lang="it-IT" sz="2400" b="1" dirty="0">
                <a:solidFill>
                  <a:schemeClr val="accent1"/>
                </a:solidFill>
              </a:rPr>
              <a:t>SLIC-Superpixels</a:t>
            </a:r>
          </a:p>
        </p:txBody>
      </p:sp>
      <p:sp>
        <p:nvSpPr>
          <p:cNvPr id="2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79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857075" y="1329157"/>
            <a:ext cx="3419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Implementazione</a:t>
            </a:r>
            <a:endParaRPr lang="it-IT" sz="3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270000" y="2049847"/>
            <a:ext cx="45521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Numero fisso di iterazioni</a:t>
            </a:r>
          </a:p>
          <a:p>
            <a:endParaRPr lang="it-IT" sz="800" b="1" dirty="0" smtClean="0"/>
          </a:p>
          <a:p>
            <a:pPr lvl="1"/>
            <a:r>
              <a:rPr lang="it-IT" sz="2200" dirty="0" smtClean="0"/>
              <a:t>Uguale numero di iterazioni dell’algoritmo per ogni frame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70000" y="4071564"/>
            <a:ext cx="45521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Soglia di errore</a:t>
            </a:r>
          </a:p>
          <a:p>
            <a:endParaRPr lang="it-IT" sz="800" b="1" dirty="0" smtClean="0"/>
          </a:p>
          <a:p>
            <a:pPr lvl="1"/>
            <a:r>
              <a:rPr lang="it-IT" sz="2200" dirty="0" smtClean="0"/>
              <a:t>Operazioni dell’algoritmo ripetute fino a convergenza dell’errore</a:t>
            </a:r>
          </a:p>
        </p:txBody>
      </p:sp>
      <p:sp>
        <p:nvSpPr>
          <p:cNvPr id="14" name="Freccia a destra 13"/>
          <p:cNvSpPr/>
          <p:nvPr/>
        </p:nvSpPr>
        <p:spPr>
          <a:xfrm>
            <a:off x="4822166" y="2661107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Freccia a destra 14"/>
          <p:cNvSpPr/>
          <p:nvPr/>
        </p:nvSpPr>
        <p:spPr>
          <a:xfrm>
            <a:off x="4822166" y="4682823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87028" y="2414721"/>
            <a:ext cx="33869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/>
              <a:t>Errore non controllabile</a:t>
            </a:r>
          </a:p>
          <a:p>
            <a:endParaRPr lang="it-IT" sz="800" dirty="0" smtClean="0"/>
          </a:p>
          <a:p>
            <a:r>
              <a:rPr lang="it-IT" sz="2200" dirty="0" smtClean="0"/>
              <a:t>Tempo di elaborazione uguale per ogni frame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5487028" y="4445189"/>
            <a:ext cx="33869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/>
              <a:t>Precisione garantita</a:t>
            </a:r>
          </a:p>
          <a:p>
            <a:endParaRPr lang="it-IT" sz="800" dirty="0"/>
          </a:p>
          <a:p>
            <a:r>
              <a:rPr lang="it-IT" sz="2200" dirty="0" smtClean="0"/>
              <a:t>Tempo di elaborazione minore</a:t>
            </a:r>
          </a:p>
        </p:txBody>
      </p:sp>
      <p:sp>
        <p:nvSpPr>
          <p:cNvPr id="18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11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8"/>
          <p:cNvCxnSpPr/>
          <p:nvPr/>
        </p:nvCxnSpPr>
        <p:spPr>
          <a:xfrm>
            <a:off x="270000" y="6093281"/>
            <a:ext cx="8604000" cy="0"/>
          </a:xfrm>
          <a:prstGeom prst="line">
            <a:avLst/>
          </a:prstGeom>
          <a:ln w="38100" cap="flat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410970" y="6259974"/>
            <a:ext cx="2311716" cy="365125"/>
          </a:xfrm>
        </p:spPr>
        <p:txBody>
          <a:bodyPr/>
          <a:lstStyle/>
          <a:p>
            <a:pPr algn="ctr"/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Georgiu Gabriel Claudiu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656971" y="115142"/>
            <a:ext cx="18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Tesi di Laurea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481988" y="404346"/>
            <a:ext cx="618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Adattamento e Ottimizzazione di un Algoritmo di Superpixel per Sequenze Video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270000" y="1162464"/>
            <a:ext cx="8604000" cy="0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piè di pagina 1"/>
          <p:cNvSpPr txBox="1">
            <a:spLocks/>
          </p:cNvSpPr>
          <p:nvPr/>
        </p:nvSpPr>
        <p:spPr>
          <a:xfrm>
            <a:off x="270000" y="6259975"/>
            <a:ext cx="133451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75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marzo 2015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234000"/>
            <a:ext cx="623646" cy="82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857075" y="1329157"/>
            <a:ext cx="3419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Implementazione</a:t>
            </a:r>
            <a:endParaRPr lang="it-IT" sz="3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270000" y="2049847"/>
            <a:ext cx="45521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Elaborazione senza memoria</a:t>
            </a:r>
          </a:p>
          <a:p>
            <a:endParaRPr lang="it-IT" sz="800" b="1" dirty="0" smtClean="0"/>
          </a:p>
          <a:p>
            <a:pPr lvl="1"/>
            <a:r>
              <a:rPr lang="it-IT" sz="2200" dirty="0" smtClean="0"/>
              <a:t>Tutti i frame elaborati indipendentemente, al pari di singole immagini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70000" y="4071564"/>
            <a:ext cx="45521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</a:rPr>
              <a:t>Elaborazione con memoria</a:t>
            </a:r>
          </a:p>
          <a:p>
            <a:endParaRPr lang="it-IT" sz="800" b="1" dirty="0" smtClean="0"/>
          </a:p>
          <a:p>
            <a:pPr lvl="1"/>
            <a:r>
              <a:rPr lang="it-IT" sz="2200" dirty="0" smtClean="0"/>
              <a:t>Elaborazione che tiene conto dell’interconnessione tra frame consecutivi</a:t>
            </a:r>
          </a:p>
        </p:txBody>
      </p:sp>
      <p:sp>
        <p:nvSpPr>
          <p:cNvPr id="14" name="Freccia a destra 13"/>
          <p:cNvSpPr/>
          <p:nvPr/>
        </p:nvSpPr>
        <p:spPr>
          <a:xfrm>
            <a:off x="4822166" y="2661107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Freccia a destra 14"/>
          <p:cNvSpPr/>
          <p:nvPr/>
        </p:nvSpPr>
        <p:spPr>
          <a:xfrm>
            <a:off x="4822166" y="4682823"/>
            <a:ext cx="431320" cy="3779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87028" y="2636658"/>
            <a:ext cx="3386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/>
              <a:t>Prestazioni migliorabili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5487028" y="4436092"/>
            <a:ext cx="33869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/>
              <a:t>Ottime prestazioni</a:t>
            </a:r>
          </a:p>
          <a:p>
            <a:endParaRPr lang="it-IT" sz="800" dirty="0" smtClean="0"/>
          </a:p>
          <a:p>
            <a:r>
              <a:rPr lang="it-IT" sz="2200" b="1" dirty="0" smtClean="0">
                <a:solidFill>
                  <a:schemeClr val="accent1"/>
                </a:solidFill>
              </a:rPr>
              <a:t>Effetto drifting </a:t>
            </a:r>
            <a:r>
              <a:rPr lang="it-IT" sz="2200" dirty="0" smtClean="0"/>
              <a:t>indesiderato</a:t>
            </a:r>
          </a:p>
        </p:txBody>
      </p:sp>
      <p:sp>
        <p:nvSpPr>
          <p:cNvPr id="18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393502" y="6259975"/>
            <a:ext cx="480499" cy="365125"/>
          </a:xfrm>
        </p:spPr>
        <p:txBody>
          <a:bodyPr rIns="0"/>
          <a:lstStyle/>
          <a:p>
            <a:r>
              <a:rPr lang="it-IT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9/16</a:t>
            </a: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76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878</Words>
  <Application>Microsoft Office PowerPoint</Application>
  <PresentationFormat>Presentazione su schermo (4:3)</PresentationFormat>
  <Paragraphs>186</Paragraphs>
  <Slides>16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Rete</vt:lpstr>
      <vt:lpstr>Adattamento e Ottimizzazione di un Algoritmo di Superpixel per Sequenze Video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 Claudiu Georgiu</dc:creator>
  <cp:lastModifiedBy>Gabriel Claudiu Georgiu</cp:lastModifiedBy>
  <cp:revision>125</cp:revision>
  <dcterms:created xsi:type="dcterms:W3CDTF">2015-03-17T22:21:58Z</dcterms:created>
  <dcterms:modified xsi:type="dcterms:W3CDTF">2015-03-26T00:11:28Z</dcterms:modified>
</cp:coreProperties>
</file>